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1F8D1-24FB-4DB6-B9D3-A65F0B3133C8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7B5E-48DF-400A-8335-F1837707D8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DC8836-4606-445B-AE4E-49A27BDEF3BE}" type="datetimeFigureOut">
              <a:rPr lang="sk-SK" smtClean="0"/>
              <a:pPr/>
              <a:t>9. 9. 2016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7439D9-BC35-47A6-9B06-2ACC9A18F52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lovakhandball.sk/uploads/get/7decaf1f-ad58-46ae-9c34-0b41c26ba324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057284"/>
          </a:xfrm>
        </p:spPr>
        <p:txBody>
          <a:bodyPr>
            <a:normAutofit/>
          </a:bodyPr>
          <a:lstStyle/>
          <a:p>
            <a:r>
              <a:rPr lang="sk-SK" dirty="0" smtClean="0"/>
              <a:t>NOVÉ PRAVIDLÁ IHF 2016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5753112" cy="1643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NOVÉ PRAVIDLÁ OFICIÁLNEJ</a:t>
            </a:r>
          </a:p>
          <a:p>
            <a:r>
              <a:rPr lang="sk-SK" sz="3200" dirty="0" smtClean="0"/>
              <a:t> FORMULÁCIE ZMIEN 2016</a:t>
            </a:r>
          </a:p>
          <a:p>
            <a:pPr algn="l"/>
            <a:r>
              <a:rPr lang="sk-SK" sz="3200" dirty="0" smtClean="0"/>
              <a:t>            Platné od 1.7.2016</a:t>
            </a:r>
            <a:endParaRPr lang="sk-SK" sz="3200" dirty="0"/>
          </a:p>
        </p:txBody>
      </p:sp>
      <p:pic>
        <p:nvPicPr>
          <p:cNvPr id="23558" name="Picture 6" descr="http://www.ihf.info/portals/0/school/school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4000528" cy="4000528"/>
          </a:xfrm>
          <a:prstGeom prst="rect">
            <a:avLst/>
          </a:prstGeom>
          <a:noFill/>
        </p:spPr>
      </p:pic>
      <p:pic>
        <p:nvPicPr>
          <p:cNvPr id="23560" name="Picture 8" descr="http://www.ihf.info/UI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4541714" cy="1036142"/>
          </a:xfrm>
        </p:spPr>
        <p:txBody>
          <a:bodyPr/>
          <a:lstStyle/>
          <a:p>
            <a:r>
              <a:rPr lang="sk-SK" dirty="0" smtClean="0"/>
              <a:t>MODRÁ KARTA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000528"/>
          </a:xfrm>
        </p:spPr>
        <p:txBody>
          <a:bodyPr>
            <a:normAutofit/>
          </a:bodyPr>
          <a:lstStyle/>
          <a:p>
            <a:r>
              <a:rPr lang="sk-SK" dirty="0" smtClean="0"/>
              <a:t>Pravidlo 18:6 (Pravidlá 8:6, 8:10) posledný </a:t>
            </a:r>
          </a:p>
          <a:p>
            <a:r>
              <a:rPr lang="sk-SK" dirty="0" err="1" smtClean="0"/>
              <a:t>odstavec</a:t>
            </a:r>
            <a:endParaRPr lang="sk-SK" dirty="0" smtClean="0"/>
          </a:p>
          <a:p>
            <a:r>
              <a:rPr lang="sk-SK" dirty="0" smtClean="0"/>
              <a:t>je upravený nasledovne: </a:t>
            </a:r>
          </a:p>
          <a:p>
            <a:r>
              <a:rPr lang="sk-SK" dirty="0" smtClean="0"/>
              <a:t>-Informácia je poskytnutá ukázaním modrej karty (ako dodatok ku červenej karte) </a:t>
            </a:r>
          </a:p>
          <a:p>
            <a:r>
              <a:rPr lang="sk-SK" dirty="0" smtClean="0"/>
              <a:t>-Rozhodcovia musia mať modrú kartu. </a:t>
            </a:r>
          </a:p>
          <a:p>
            <a:r>
              <a:rPr lang="sk-SK" dirty="0" smtClean="0"/>
              <a:t>-Rozhodcovia najskôr ukážu červenú kartu a neskôr, po krátkej diskusii, modrú kartu . čo znamená informáciu pre všetkých , že po zápase píšu rozhodcovia dodatočnú správu </a:t>
            </a:r>
          </a:p>
          <a:p>
            <a:r>
              <a:rPr lang="sk-SK" dirty="0" smtClean="0"/>
              <a:t>o diskvalifikáciu s následným riešením v disciplinárnom konaní </a:t>
            </a:r>
          </a:p>
          <a:p>
            <a:endParaRPr lang="sk-SK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1500198" cy="16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4756028" cy="1036142"/>
          </a:xfrm>
        </p:spPr>
        <p:txBody>
          <a:bodyPr/>
          <a:lstStyle/>
          <a:p>
            <a:r>
              <a:rPr lang="sk-SK" dirty="0" smtClean="0"/>
              <a:t>MODRÁ KARTA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643998" cy="514353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Stáva </a:t>
            </a:r>
            <a:r>
              <a:rPr lang="sk-SK" sz="2400" dirty="0" err="1" smtClean="0"/>
              <a:t>sa,že</a:t>
            </a:r>
            <a:r>
              <a:rPr lang="sk-SK" sz="2400" dirty="0" smtClean="0"/>
              <a:t> nie vždy je pri diskvalifikácii každému účastníkovi zápasu jasné o aký druh diskvalifikácie ide.</a:t>
            </a:r>
          </a:p>
          <a:p>
            <a:r>
              <a:rPr lang="sk-SK" sz="2400" dirty="0" smtClean="0"/>
              <a:t>°Je to diskvalifikácia v zmysle Pravidla 8:5? Bez dodatočnej správy rozhodcov?(Len červená karta.)</a:t>
            </a:r>
          </a:p>
          <a:p>
            <a:r>
              <a:rPr lang="sk-SK" sz="2400" dirty="0" smtClean="0"/>
              <a:t>°Alebo ide o diskvalifikáciu podľa Pravidla 8:6 –ktorá od rozhodcov  vyžaduje poslať riadiacemu orgánu súťaže o príčine diskvalifikácie dodatočnú správu?(Modrá karta.)</a:t>
            </a:r>
          </a:p>
          <a:p>
            <a:r>
              <a:rPr lang="sk-SK" sz="2400" dirty="0" smtClean="0"/>
              <a:t>°Zavedenie modrej karty túto nejasnosť a informačnú </a:t>
            </a:r>
            <a:r>
              <a:rPr lang="sk-SK" sz="2400" dirty="0" err="1" smtClean="0"/>
              <a:t>neistzotu</a:t>
            </a:r>
            <a:r>
              <a:rPr lang="sk-SK" sz="2400" dirty="0" smtClean="0"/>
              <a:t> odstraňuje.</a:t>
            </a:r>
          </a:p>
          <a:p>
            <a:r>
              <a:rPr lang="sk-SK" sz="2400" dirty="0" smtClean="0"/>
              <a:t>°Informácia má nasledovnú formu</a:t>
            </a:r>
          </a:p>
          <a:p>
            <a:r>
              <a:rPr lang="sk-SK" sz="2400" dirty="0" smtClean="0"/>
              <a:t>1)Rozhodcovia ukážu ako prvú červenú kartu.</a:t>
            </a:r>
          </a:p>
          <a:p>
            <a:r>
              <a:rPr lang="sk-SK" sz="2400" dirty="0" smtClean="0"/>
              <a:t>2)</a:t>
            </a:r>
            <a:r>
              <a:rPr lang="sk-SK" sz="2400" dirty="0" err="1" smtClean="0"/>
              <a:t>Neskôr-po</a:t>
            </a:r>
            <a:r>
              <a:rPr lang="sk-SK" sz="2400" dirty="0" smtClean="0"/>
              <a:t> krátkej </a:t>
            </a:r>
            <a:r>
              <a:rPr lang="sk-SK" sz="2400" dirty="0" err="1" smtClean="0"/>
              <a:t>porade-nasleduje</a:t>
            </a:r>
            <a:r>
              <a:rPr lang="sk-SK" sz="2400" dirty="0" smtClean="0"/>
              <a:t> modrá karta.</a:t>
            </a:r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620" y="214290"/>
            <a:ext cx="3255830" cy="893266"/>
          </a:xfrm>
        </p:spPr>
        <p:txBody>
          <a:bodyPr/>
          <a:lstStyle/>
          <a:p>
            <a:r>
              <a:rPr lang="sk-SK" dirty="0" smtClean="0"/>
              <a:t>Informácie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143404"/>
          </a:xfrm>
        </p:spPr>
        <p:txBody>
          <a:bodyPr/>
          <a:lstStyle/>
          <a:p>
            <a:r>
              <a:rPr lang="sk-SK" dirty="0" smtClean="0"/>
              <a:t>Zranený hráč: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Pasívna hra: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Posledná minúta:</a:t>
            </a:r>
            <a:endParaRPr lang="sk-SK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6" name="Obrázok 5" descr="WIN_20160904_16_37_2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428736"/>
            <a:ext cx="6387397" cy="1670550"/>
          </a:xfrm>
          <a:prstGeom prst="rect">
            <a:avLst/>
          </a:prstGeom>
        </p:spPr>
      </p:pic>
      <p:pic>
        <p:nvPicPr>
          <p:cNvPr id="10" name="Obrázok 9" descr="WIN_20160904_16_53_3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143248"/>
            <a:ext cx="6357982" cy="1466850"/>
          </a:xfrm>
          <a:prstGeom prst="rect">
            <a:avLst/>
          </a:prstGeom>
        </p:spPr>
      </p:pic>
      <p:pic>
        <p:nvPicPr>
          <p:cNvPr id="11" name="Obrázok 10" descr="WIN_20160904_16_40_14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86322"/>
            <a:ext cx="6078243" cy="1681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3398706" cy="893266"/>
          </a:xfrm>
        </p:spPr>
        <p:txBody>
          <a:bodyPr/>
          <a:lstStyle/>
          <a:p>
            <a:r>
              <a:rPr lang="sk-SK" dirty="0" smtClean="0"/>
              <a:t>Informácie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714356"/>
            <a:ext cx="7772400" cy="542928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MODRÁ KARTA:</a:t>
            </a:r>
          </a:p>
          <a:p>
            <a:endParaRPr lang="sk-SK" sz="32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19460" name="Picture 4" descr="Výsledok vyh&amp;lcaron;adávania obrázkov pre dopyt MODRA KA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4929198"/>
          </a:xfrm>
          <a:prstGeom prst="rect">
            <a:avLst/>
          </a:prstGeom>
          <a:noFill/>
        </p:spPr>
      </p:pic>
      <p:pic>
        <p:nvPicPr>
          <p:cNvPr id="8" name="Obrázok 7" descr="WIN_20160904_16_44_0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756292" cy="821828"/>
          </a:xfrm>
        </p:spPr>
        <p:txBody>
          <a:bodyPr/>
          <a:lstStyle/>
          <a:p>
            <a:r>
              <a:rPr lang="sk-SK" sz="4800" dirty="0" smtClean="0"/>
              <a:t>ĎAKUJEM ZA POZORNOSŤ</a:t>
            </a:r>
            <a:endParaRPr lang="sk-SK" sz="48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3643338"/>
          </a:xfrm>
        </p:spPr>
        <p:txBody>
          <a:bodyPr>
            <a:normAutofit/>
          </a:bodyPr>
          <a:lstStyle/>
          <a:p>
            <a:r>
              <a:rPr lang="sk-SK" dirty="0" smtClean="0"/>
              <a:t>PREKLAD:RANČÍK</a:t>
            </a:r>
          </a:p>
          <a:p>
            <a:r>
              <a:rPr lang="sk-SK" dirty="0" smtClean="0"/>
              <a:t>SPOLUAUTORI:AMBRUŠ,RUDINSKÝ</a:t>
            </a:r>
          </a:p>
          <a:p>
            <a:r>
              <a:rPr lang="sk-SK" dirty="0" smtClean="0"/>
              <a:t>PREZENTÁCIA:CHUDOBA</a:t>
            </a:r>
          </a:p>
          <a:p>
            <a:endParaRPr lang="sk-SK" dirty="0" smtClean="0"/>
          </a:p>
          <a:p>
            <a:r>
              <a:rPr lang="sk-SK" dirty="0" smtClean="0"/>
              <a:t>FOTKY:  </a:t>
            </a:r>
          </a:p>
          <a:p>
            <a:r>
              <a:rPr lang="sk-SK" dirty="0" smtClean="0">
                <a:hlinkClick r:id="rId2"/>
              </a:rPr>
              <a:t>http://www.slovakhandball.sk/uploads/get/7decaf1f-ad58-46ae-9c34-0b41c26ba324.pdf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VYDANÉ:4.9.2016</a:t>
            </a:r>
            <a:endParaRPr lang="sk-SK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5" name="Picture 6" descr="http://www.ihf.info/portals/0/school/school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00546"/>
            <a:ext cx="2357454" cy="2357454"/>
          </a:xfrm>
          <a:prstGeom prst="rect">
            <a:avLst/>
          </a:prstGeom>
          <a:noFill/>
        </p:spPr>
      </p:pic>
      <p:pic>
        <p:nvPicPr>
          <p:cNvPr id="6" name="Picture 2" descr="Výsledok vyh&amp;lcaron;adávania obrázkov pre dopyt sz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357826"/>
            <a:ext cx="1696323" cy="957716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29190" y="214290"/>
            <a:ext cx="2312850" cy="985846"/>
          </a:xfrm>
        </p:spPr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4959104" cy="4643470"/>
          </a:xfrm>
        </p:spPr>
        <p:txBody>
          <a:bodyPr anchor="t" anchorCtr="0">
            <a:normAutofit/>
          </a:bodyPr>
          <a:lstStyle/>
          <a:p>
            <a:r>
              <a:rPr lang="sk-SK" sz="3600" dirty="0" smtClean="0">
                <a:latin typeface="+mj-lt"/>
              </a:rPr>
              <a:t>1.BRANKÁR AKO </a:t>
            </a:r>
            <a:r>
              <a:rPr lang="sk-SK" sz="3600" dirty="0" err="1" smtClean="0">
                <a:latin typeface="+mj-lt"/>
              </a:rPr>
              <a:t>HRÁč</a:t>
            </a:r>
            <a:endParaRPr lang="sk-SK" sz="3600" dirty="0" smtClean="0">
              <a:latin typeface="+mj-lt"/>
            </a:endParaRPr>
          </a:p>
          <a:p>
            <a:r>
              <a:rPr lang="sk-SK" sz="3600" dirty="0" smtClean="0">
                <a:latin typeface="+mj-lt"/>
              </a:rPr>
              <a:t>2.ZRANENÝ HRÁČ        </a:t>
            </a:r>
            <a:r>
              <a:rPr lang="sk-SK" sz="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</a:t>
            </a:r>
            <a:r>
              <a:rPr lang="sk-SK" sz="3600" dirty="0" smtClean="0">
                <a:latin typeface="+mj-lt"/>
              </a:rPr>
              <a:t> </a:t>
            </a:r>
          </a:p>
          <a:p>
            <a:r>
              <a:rPr lang="sk-SK" sz="3600" dirty="0" smtClean="0">
                <a:latin typeface="+mj-lt"/>
              </a:rPr>
              <a:t>3.PASÍVNA HRA            </a:t>
            </a:r>
            <a:r>
              <a:rPr lang="sk-SK" sz="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 </a:t>
            </a:r>
          </a:p>
          <a:p>
            <a:r>
              <a:rPr lang="sk-SK" sz="3600" dirty="0" smtClean="0">
                <a:latin typeface="+mj-lt"/>
              </a:rPr>
              <a:t>4.POSLEDNÁ MINÚTA </a:t>
            </a:r>
            <a:r>
              <a:rPr lang="sk-SK" sz="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</a:p>
          <a:p>
            <a:r>
              <a:rPr lang="sk-SK" sz="3600" dirty="0" smtClean="0">
                <a:latin typeface="+mj-lt"/>
              </a:rPr>
              <a:t>5.MODRÁ KARTA         </a:t>
            </a:r>
            <a:r>
              <a:rPr lang="sk-SK" sz="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</a:t>
            </a:r>
            <a:endParaRPr lang="sk-SK" sz="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26630" name="Picture 6" descr="https://i.ytimg.com/vi/6jHioXBuMtA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43446"/>
            <a:ext cx="3430660" cy="1928826"/>
          </a:xfrm>
          <a:prstGeom prst="rect">
            <a:avLst/>
          </a:prstGeom>
          <a:noFill/>
        </p:spPr>
      </p:pic>
      <p:pic>
        <p:nvPicPr>
          <p:cNvPr id="4098" name="Picture 2" descr="Výsledok vyh&amp;lcaron;adávania obrázkov pre dopyt sz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86322"/>
            <a:ext cx="3214710" cy="181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85784" y="0"/>
            <a:ext cx="7851648" cy="1128722"/>
          </a:xfrm>
        </p:spPr>
        <p:txBody>
          <a:bodyPr/>
          <a:lstStyle/>
          <a:p>
            <a:r>
              <a:rPr lang="sk-SK" sz="6000" dirty="0" smtClean="0"/>
              <a:t>1.BRANKÁR AKO </a:t>
            </a:r>
            <a:r>
              <a:rPr lang="sk-SK" sz="6000" dirty="0" err="1" smtClean="0"/>
              <a:t>HRÁč</a:t>
            </a:r>
            <a:endParaRPr lang="sk-SK" sz="6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7854696" cy="5715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k-SK" sz="8800" dirty="0" smtClean="0"/>
              <a:t>Pravidlo 4,ktoré pojednáva o striedaní brankára a hráčom z pola</a:t>
            </a:r>
          </a:p>
          <a:p>
            <a:pPr algn="l"/>
            <a:endParaRPr lang="sk-SK" sz="6000" dirty="0" smtClean="0"/>
          </a:p>
          <a:p>
            <a:pPr algn="l"/>
            <a:r>
              <a:rPr lang="sk-SK" sz="8600" dirty="0" smtClean="0"/>
              <a:t>NOVÉ PRAVIDLÁ IHF 2016</a:t>
            </a:r>
          </a:p>
          <a:p>
            <a:pPr algn="l"/>
            <a:endParaRPr lang="sk-SK" sz="2200" dirty="0" smtClean="0"/>
          </a:p>
          <a:p>
            <a:pPr algn="l"/>
            <a:endParaRPr lang="sk-SK" sz="40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14282" y="242886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1)</a:t>
            </a:r>
            <a:r>
              <a:rPr lang="sk-SK" dirty="0" smtClean="0"/>
              <a:t>Družstvo môže mať na hracej ploche 7 </a:t>
            </a:r>
            <a:r>
              <a:rPr lang="sk-SK" dirty="0" err="1" smtClean="0"/>
              <a:t>hráčov.Táto</a:t>
            </a:r>
            <a:r>
              <a:rPr lang="sk-SK" dirty="0" smtClean="0"/>
              <a:t> herná situácia nastane </a:t>
            </a:r>
            <a:r>
              <a:rPr lang="sk-SK" dirty="0" err="1" smtClean="0"/>
              <a:t>vtedy,keď</a:t>
            </a:r>
            <a:r>
              <a:rPr lang="sk-SK" dirty="0" smtClean="0"/>
              <a:t> hráč zo striedačky nahradí na hracej ploche riadne vystriedaného brankára.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Tento hráč môže ale aj nemusí mať dres rovnakej farby ako je dres svojho brankára.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28596" y="107154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pr.4:1,4:4-7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214282" y="3429000"/>
            <a:ext cx="857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2)</a:t>
            </a:r>
            <a:r>
              <a:rPr lang="sk-SK" dirty="0" smtClean="0"/>
              <a:t>V </a:t>
            </a:r>
            <a:r>
              <a:rPr lang="sk-SK" dirty="0" err="1" smtClean="0"/>
              <a:t>prípade,že</a:t>
            </a:r>
            <a:r>
              <a:rPr lang="sk-SK" dirty="0" smtClean="0"/>
              <a:t> družstvo hrá zo 7 hráčmi v poli </a:t>
            </a:r>
            <a:r>
              <a:rPr lang="sk-SK" dirty="0" smtClean="0">
                <a:solidFill>
                  <a:srgbClr val="FF0000"/>
                </a:solidFill>
              </a:rPr>
              <a:t>nesmie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/>
              <a:t>v tomto čase žiaden hráč jeho družstva vstúpiť  do bránkoviska a prevziať funkciu </a:t>
            </a:r>
            <a:r>
              <a:rPr lang="sk-SK" dirty="0" err="1" smtClean="0"/>
              <a:t>brankára.Ak</a:t>
            </a:r>
            <a:r>
              <a:rPr lang="sk-SK" dirty="0" smtClean="0"/>
              <a:t> je lopta v hre a niektorý brániaci hráč napriek zákazu vstúpil do bránkoviska s </a:t>
            </a:r>
            <a:r>
              <a:rPr lang="sk-SK" dirty="0" err="1" smtClean="0"/>
              <a:t>úmyslomzmariť</a:t>
            </a:r>
            <a:r>
              <a:rPr lang="sk-SK" dirty="0" smtClean="0"/>
              <a:t> jasnú </a:t>
            </a:r>
            <a:r>
              <a:rPr lang="sk-SK" dirty="0" err="1" smtClean="0"/>
              <a:t>gólovu</a:t>
            </a:r>
            <a:r>
              <a:rPr lang="sk-SK" dirty="0" smtClean="0"/>
              <a:t> príležitosť </a:t>
            </a:r>
            <a:r>
              <a:rPr lang="sk-SK" dirty="0" err="1" smtClean="0"/>
              <a:t>súpera,nasleduje</a:t>
            </a:r>
            <a:r>
              <a:rPr lang="sk-SK" dirty="0" smtClean="0"/>
              <a:t> 7-m hod a progresívny trest pre tohto hráča.(8:7f)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85720" y="4786322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3)</a:t>
            </a:r>
            <a:r>
              <a:rPr lang="sk-SK" sz="1600" dirty="0" smtClean="0"/>
              <a:t>V prípade striedania brankára sa môže uplatniť Pravidlo 4:4-7./štandartné pravidlo</a:t>
            </a:r>
          </a:p>
          <a:p>
            <a:r>
              <a:rPr lang="sk-SK" sz="1600" dirty="0" smtClean="0"/>
              <a:t>pre striedanie hráčov/.Brankárovi podľa Pravidla 5 a </a:t>
            </a:r>
            <a:r>
              <a:rPr lang="sk-SK" sz="2000" dirty="0" smtClean="0"/>
              <a:t>6 </a:t>
            </a:r>
            <a:r>
              <a:rPr lang="sk-SK" sz="1600" dirty="0" smtClean="0"/>
              <a:t>sa vrátia všetky jeho práva a povinnosti</a:t>
            </a:r>
            <a:r>
              <a:rPr lang="sk-SK" sz="1200" dirty="0" smtClean="0"/>
              <a:t>.</a:t>
            </a:r>
            <a:endParaRPr lang="sk-SK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85720" y="550070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4)</a:t>
            </a:r>
            <a:r>
              <a:rPr lang="sk-SK" dirty="0" smtClean="0"/>
              <a:t>Ak hrá družstvo so 7 hráčmi a je potrebné vykonať </a:t>
            </a:r>
            <a:r>
              <a:rPr lang="sk-SK" dirty="0" err="1" smtClean="0"/>
              <a:t>vyhadzovanie,jeden</a:t>
            </a:r>
            <a:r>
              <a:rPr lang="sk-SK" dirty="0" smtClean="0"/>
              <a:t> z hráčov musí opustiť hraciu plochu aby mohol brankár vykonať tento hod po vrátení sa do </a:t>
            </a:r>
            <a:r>
              <a:rPr lang="sk-SK" dirty="0" err="1" smtClean="0"/>
              <a:t>bránkoviska.Rozhodcovia</a:t>
            </a:r>
            <a:r>
              <a:rPr lang="sk-SK" dirty="0" smtClean="0"/>
              <a:t> rozhodnú o </a:t>
            </a:r>
            <a:r>
              <a:rPr lang="sk-SK" dirty="0" err="1" smtClean="0"/>
              <a:t>tom,či</a:t>
            </a:r>
            <a:r>
              <a:rPr lang="sk-SK" dirty="0" smtClean="0"/>
              <a:t> je potrebné zastaviť čas./</a:t>
            </a:r>
            <a:r>
              <a:rPr lang="sk-SK" dirty="0" err="1" smtClean="0"/>
              <a:t>Time-out</a:t>
            </a:r>
            <a:r>
              <a:rPr lang="sk-SK" dirty="0" smtClean="0"/>
              <a:t>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8860" y="0"/>
            <a:ext cx="5041780" cy="1148166"/>
          </a:xfrm>
        </p:spPr>
        <p:txBody>
          <a:bodyPr/>
          <a:lstStyle/>
          <a:p>
            <a:r>
              <a:rPr lang="sk-SK" sz="5400" dirty="0" smtClean="0"/>
              <a:t>2.ZRANENÝ </a:t>
            </a:r>
            <a:r>
              <a:rPr lang="sk-SK" sz="5400" dirty="0" err="1" smtClean="0"/>
              <a:t>HRÁč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3929090"/>
          </a:xfrm>
        </p:spPr>
        <p:txBody>
          <a:bodyPr>
            <a:normAutofit fontScale="70000" lnSpcReduction="20000"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Pokyny pre rozhodcov o Pravidle 4:11,odstavec 1:</a:t>
            </a:r>
          </a:p>
          <a:p>
            <a:r>
              <a:rPr lang="sk-SK" sz="3100" dirty="0" smtClean="0"/>
              <a:t>-Ak sú rozhodcovia </a:t>
            </a:r>
            <a:r>
              <a:rPr lang="sk-SK" sz="3100" dirty="0" err="1" smtClean="0"/>
              <a:t>presvedčení,že</a:t>
            </a:r>
            <a:r>
              <a:rPr lang="sk-SK" sz="3100" dirty="0" smtClean="0"/>
              <a:t> zranení hráč potrebuje lekárske ošetrenie na hracej </a:t>
            </a:r>
            <a:r>
              <a:rPr lang="sk-SK" sz="3100" dirty="0" err="1" smtClean="0"/>
              <a:t>ploche,okamžite</a:t>
            </a:r>
            <a:r>
              <a:rPr lang="sk-SK" sz="3100" dirty="0" smtClean="0"/>
              <a:t> ukážu signalizačný znak č.15 a 16.Funkcionárom družstva nie je dovolené odmietnuť túto výzvu pre vstup na hraciu plochu.</a:t>
            </a:r>
          </a:p>
          <a:p>
            <a:endParaRPr lang="sk-SK" sz="3100" dirty="0" smtClean="0"/>
          </a:p>
          <a:p>
            <a:r>
              <a:rPr lang="sk-SK" sz="3100" dirty="0" smtClean="0"/>
              <a:t>-Vo všetkých ostatných prípadoch požiadajú rozhodcovia </a:t>
            </a:r>
            <a:r>
              <a:rPr lang="sk-SK" sz="3100" dirty="0" err="1" smtClean="0"/>
              <a:t>hráča,aby</a:t>
            </a:r>
            <a:r>
              <a:rPr lang="sk-SK" sz="3100" dirty="0" smtClean="0"/>
              <a:t>  vstal a nechal sa ošetriť mimo hracej plochy </a:t>
            </a:r>
            <a:r>
              <a:rPr lang="sk-SK" sz="3100" dirty="0" err="1" smtClean="0"/>
              <a:t>predtý</a:t>
            </a:r>
            <a:r>
              <a:rPr lang="sk-SK" sz="3100" dirty="0" smtClean="0"/>
              <a:t> než použijú signalizačný znak č.15 a 16.</a:t>
            </a:r>
          </a:p>
          <a:p>
            <a:r>
              <a:rPr lang="sk-SK" sz="3100" dirty="0" smtClean="0"/>
              <a:t>-Každý hráč a funkcionár ,ktorý nebude akceptovať toto opatrenie bude potrestaný za nešportové </a:t>
            </a:r>
            <a:r>
              <a:rPr lang="sk-SK" sz="3100" dirty="0" err="1" smtClean="0"/>
              <a:t>správanie.Platí</a:t>
            </a:r>
            <a:r>
              <a:rPr lang="sk-SK" sz="3100" dirty="0" smtClean="0"/>
              <a:t> aj pravidlo o potrestaní funkcionárov na striedačke.</a:t>
            </a:r>
            <a:endParaRPr lang="sk-SK" sz="31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30432" cy="13525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756160" cy="1107580"/>
          </a:xfrm>
        </p:spPr>
        <p:txBody>
          <a:bodyPr/>
          <a:lstStyle/>
          <a:p>
            <a:r>
              <a:rPr lang="sk-SK" sz="6000" dirty="0" smtClean="0"/>
              <a:t>2.ZRANENÝ </a:t>
            </a:r>
            <a:r>
              <a:rPr lang="sk-SK" sz="6000" dirty="0" err="1" smtClean="0"/>
              <a:t>HRÁč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8399366" cy="5000660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>
                <a:solidFill>
                  <a:schemeClr val="bg1"/>
                </a:solidFill>
              </a:rPr>
              <a:t>Odstavec</a:t>
            </a:r>
            <a:r>
              <a:rPr lang="sk-SK" sz="2400" dirty="0" smtClean="0">
                <a:solidFill>
                  <a:schemeClr val="bg1"/>
                </a:solidFill>
              </a:rPr>
              <a:t> 1 je upravený nasledovne:</a:t>
            </a:r>
          </a:p>
          <a:p>
            <a:r>
              <a:rPr lang="sk-SK" sz="2000" dirty="0" smtClean="0"/>
              <a:t>-Po lekárskom ošetrení na hracej </a:t>
            </a:r>
            <a:r>
              <a:rPr lang="sk-SK" sz="2000" dirty="0" err="1" smtClean="0"/>
              <a:t>ploche,musí</a:t>
            </a:r>
            <a:r>
              <a:rPr lang="sk-SK" sz="2000" dirty="0" smtClean="0"/>
              <a:t> hráč hraciu plochu opustiť.</a:t>
            </a:r>
          </a:p>
          <a:p>
            <a:r>
              <a:rPr lang="sk-SK" sz="2000" dirty="0" smtClean="0"/>
              <a:t>-Na hraciu plochu sa môže vrátiť až keď je ukončený tretí útok jeho </a:t>
            </a:r>
            <a:r>
              <a:rPr lang="sk-SK" sz="2000" dirty="0" err="1" smtClean="0"/>
              <a:t>družstva.Delegát</a:t>
            </a:r>
            <a:r>
              <a:rPr lang="sk-SK" sz="2000" dirty="0" smtClean="0"/>
              <a:t> stretnutia je zodpovedný za kontrolu tejto situácie.</a:t>
            </a:r>
          </a:p>
          <a:p>
            <a:r>
              <a:rPr lang="sk-SK" sz="2000" dirty="0" smtClean="0"/>
              <a:t>-Útok sa začína ziskom lopty a končí dosiahnutím gólu alebo stratou lopty útočiacim družstvom</a:t>
            </a:r>
          </a:p>
          <a:p>
            <a:r>
              <a:rPr lang="sk-SK" sz="2000" dirty="0" smtClean="0"/>
              <a:t>-Ak je družstvo v držaní lopty v čase keď jeho hráč potrebuje lekárske </a:t>
            </a:r>
            <a:r>
              <a:rPr lang="sk-SK" sz="2000" dirty="0" err="1" smtClean="0"/>
              <a:t>ošetrenie,tento</a:t>
            </a:r>
            <a:r>
              <a:rPr lang="sk-SK" sz="2000" dirty="0" smtClean="0"/>
              <a:t> útok sa počíta za prvý.</a:t>
            </a:r>
          </a:p>
          <a:p>
            <a:r>
              <a:rPr lang="sk-SK" sz="2000" dirty="0" smtClean="0"/>
              <a:t>-Ak sa vráti na hraciu plochu pred ukončením tretieho </a:t>
            </a:r>
            <a:r>
              <a:rPr lang="sk-SK" sz="2000" dirty="0" err="1" smtClean="0"/>
              <a:t>útoku,musí</a:t>
            </a:r>
            <a:r>
              <a:rPr lang="sk-SK" sz="2000" dirty="0" smtClean="0"/>
              <a:t> byť potrestaný za nedovolený vstup (nesprávne striedanie</a:t>
            </a:r>
            <a:r>
              <a:rPr lang="sk-SK" sz="2000" b="1" dirty="0" smtClean="0"/>
              <a:t> )</a:t>
            </a:r>
          </a:p>
          <a:p>
            <a:r>
              <a:rPr lang="sk-SK" sz="2000" dirty="0" smtClean="0"/>
              <a:t> -Vyššie uvedené opatrenia sa neuplatňujú ak je požadované ošetrenie zranenia na hracej ploche dôsledkom nedovoleného správania </a:t>
            </a:r>
            <a:r>
              <a:rPr lang="sk-SK" sz="2000" dirty="0" err="1" smtClean="0"/>
              <a:t>správania</a:t>
            </a:r>
            <a:r>
              <a:rPr lang="sk-SK" sz="2000" dirty="0" smtClean="0"/>
              <a:t> hráča </a:t>
            </a:r>
            <a:r>
              <a:rPr lang="sk-SK" sz="2000" dirty="0" err="1" smtClean="0"/>
              <a:t>súpera,ktoré</a:t>
            </a:r>
            <a:r>
              <a:rPr lang="sk-SK" sz="2000" dirty="0" smtClean="0"/>
              <a:t> bolo rozhodcami potrestané progresívnym trestom.</a:t>
            </a:r>
          </a:p>
          <a:p>
            <a:r>
              <a:rPr lang="sk-SK" sz="2000" dirty="0" smtClean="0"/>
              <a:t>-Toto pravidlo sa neuplatňuje ak je brankár trafený loptou do hlavy a je potrebné lekárske ošetrenie na hracej </a:t>
            </a:r>
            <a:r>
              <a:rPr lang="sk-SK" sz="2000" dirty="0" err="1" smtClean="0"/>
              <a:t>ploche.Vysvetlivka</a:t>
            </a:r>
            <a:r>
              <a:rPr lang="sk-SK" sz="2000" dirty="0" smtClean="0"/>
              <a:t> 2011,Pravidlo 6:8.</a:t>
            </a:r>
          </a:p>
          <a:p>
            <a:endParaRPr lang="sk-SK" sz="20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4327400" cy="964704"/>
          </a:xfrm>
        </p:spPr>
        <p:txBody>
          <a:bodyPr/>
          <a:lstStyle/>
          <a:p>
            <a:r>
              <a:rPr lang="sk-SK" sz="6000" dirty="0" smtClean="0"/>
              <a:t>3.Pasívna hra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7772400" cy="464347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Základné ustanovenie pravidla: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-Pravidlo 7:11 a 7:12 zostáva platné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-Vysvetlivka 4,Časť A,B,C a dodatok E zostávajú nezmenené.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-Vysvetlivka 4,Časť D je špecifikovaná nasledovne:</a:t>
            </a:r>
          </a:p>
          <a:p>
            <a:r>
              <a:rPr lang="sk-SK" dirty="0" smtClean="0"/>
              <a:t>-Po použití varovného signálu môžu rozhodcovia odpískať pasivitu kedykoľvek  ak nespozorovali pokus pre získanie pozície streľby na bránu.</a:t>
            </a:r>
          </a:p>
          <a:p>
            <a:r>
              <a:rPr lang="sk-SK" dirty="0" smtClean="0"/>
              <a:t>-Po ukázaní varovného signálu má varované družstvo </a:t>
            </a:r>
            <a:r>
              <a:rPr lang="sk-SK" dirty="0" smtClean="0">
                <a:solidFill>
                  <a:srgbClr val="FF0000"/>
                </a:solidFill>
              </a:rPr>
              <a:t>spolu 6 prihrávok do vystrelenia na bránku.</a:t>
            </a:r>
          </a:p>
          <a:p>
            <a:r>
              <a:rPr lang="sk-SK" dirty="0" smtClean="0"/>
              <a:t>-Ak po maximálne </a:t>
            </a:r>
            <a:r>
              <a:rPr lang="sk-SK" dirty="0" smtClean="0">
                <a:solidFill>
                  <a:srgbClr val="FF0000"/>
                </a:solidFill>
              </a:rPr>
              <a:t>6 prihrávkach nedôjde k streľbe na </a:t>
            </a:r>
            <a:r>
              <a:rPr lang="sk-SK" dirty="0" err="1" smtClean="0">
                <a:solidFill>
                  <a:srgbClr val="FF0000"/>
                </a:solidFill>
              </a:rPr>
              <a:t>bránku,jeden</a:t>
            </a:r>
            <a:r>
              <a:rPr lang="sk-SK" dirty="0" smtClean="0">
                <a:solidFill>
                  <a:srgbClr val="FF0000"/>
                </a:solidFill>
              </a:rPr>
              <a:t> z rozhodcov zapíska pasivitu (voľný hod pre súpera).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3898772" cy="893266"/>
          </a:xfrm>
        </p:spPr>
        <p:txBody>
          <a:bodyPr/>
          <a:lstStyle/>
          <a:p>
            <a:r>
              <a:rPr lang="sk-SK" sz="5400" dirty="0" smtClean="0"/>
              <a:t>3.Pasívna hra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7772400" cy="4071966"/>
          </a:xfrm>
        </p:spPr>
        <p:txBody>
          <a:bodyPr>
            <a:normAutofit/>
          </a:bodyPr>
          <a:lstStyle/>
          <a:p>
            <a:r>
              <a:rPr lang="sk-SK" dirty="0" smtClean="0"/>
              <a:t>-Ak je rozhodnuté o voľnom hode pre útočiace </a:t>
            </a:r>
            <a:r>
              <a:rPr lang="sk-SK" dirty="0" err="1" smtClean="0"/>
              <a:t>družstvo,počítanie</a:t>
            </a:r>
            <a:r>
              <a:rPr lang="sk-SK" dirty="0" smtClean="0"/>
              <a:t> počtu prihrávok nie je prerušené.</a:t>
            </a:r>
          </a:p>
          <a:p>
            <a:r>
              <a:rPr lang="sk-SK" dirty="0" smtClean="0"/>
              <a:t>-Ak je strela na bránku blokovaná brániacim </a:t>
            </a:r>
            <a:r>
              <a:rPr lang="sk-SK" dirty="0" err="1" smtClean="0"/>
              <a:t>družstvom,počítanie</a:t>
            </a:r>
            <a:r>
              <a:rPr lang="sk-SK" dirty="0" smtClean="0"/>
              <a:t> počtu prihrávok nie je prerušené.</a:t>
            </a:r>
          </a:p>
          <a:p>
            <a:r>
              <a:rPr lang="sk-SK" dirty="0" smtClean="0"/>
              <a:t>-Ak sa brániace družstvo dopustí faulu po 6 </a:t>
            </a:r>
            <a:r>
              <a:rPr lang="sk-SK" dirty="0" err="1" smtClean="0"/>
              <a:t>prihrávkach,ale</a:t>
            </a:r>
            <a:r>
              <a:rPr lang="sk-SK" dirty="0" smtClean="0"/>
              <a:t> </a:t>
            </a:r>
            <a:r>
              <a:rPr lang="sk-SK" dirty="0" err="1" smtClean="0"/>
              <a:t>predtým,než</a:t>
            </a:r>
            <a:r>
              <a:rPr lang="sk-SK" dirty="0" smtClean="0"/>
              <a:t> rozhodcovia odpískajú pasívnu </a:t>
            </a:r>
            <a:r>
              <a:rPr lang="sk-SK" dirty="0" err="1" smtClean="0"/>
              <a:t>hru,toto</a:t>
            </a:r>
            <a:r>
              <a:rPr lang="sk-SK" dirty="0" smtClean="0"/>
              <a:t> prerušenie má za dôsledok voľný hod pre útočiace </a:t>
            </a:r>
            <a:r>
              <a:rPr lang="sk-SK" dirty="0" err="1" smtClean="0"/>
              <a:t>družstvo.V</a:t>
            </a:r>
            <a:r>
              <a:rPr lang="sk-SK" dirty="0" smtClean="0"/>
              <a:t> tomto prípade má útočiace družstvo ešte jednu </a:t>
            </a:r>
            <a:r>
              <a:rPr lang="sk-SK" dirty="0" err="1" smtClean="0"/>
              <a:t>prihrávkuna</a:t>
            </a:r>
            <a:r>
              <a:rPr lang="sk-SK" dirty="0" smtClean="0"/>
              <a:t> ukončenie </a:t>
            </a:r>
            <a:r>
              <a:rPr lang="sk-SK" dirty="0" err="1" smtClean="0"/>
              <a:t>útoku,okrem</a:t>
            </a:r>
            <a:r>
              <a:rPr lang="sk-SK" dirty="0" smtClean="0"/>
              <a:t> možnosti priamej strely z voľného hodu.</a:t>
            </a:r>
          </a:p>
          <a:p>
            <a:r>
              <a:rPr lang="sk-SK" dirty="0" smtClean="0"/>
              <a:t>-Odpočítanie počtu prihrávok je v zmysle Pravidla 17:11-odseku 1 výsledkom pozorovania rozhodcov a je konečné.</a:t>
            </a:r>
          </a:p>
        </p:txBody>
      </p:sp>
      <p:pic>
        <p:nvPicPr>
          <p:cNvPr id="5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941518" cy="12940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613284" cy="821828"/>
          </a:xfrm>
        </p:spPr>
        <p:txBody>
          <a:bodyPr/>
          <a:lstStyle/>
          <a:p>
            <a:r>
              <a:rPr lang="sk-SK" dirty="0" smtClean="0"/>
              <a:t>4.Posledná minúta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572560" cy="521497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Dohoda:</a:t>
            </a:r>
          </a:p>
          <a:p>
            <a:r>
              <a:rPr lang="sk-SK" sz="2000" dirty="0" smtClean="0"/>
              <a:t>-Namiesto záverečnej minúty sa toto opatrenie bude aplikovať len v posledných 30 sekundách.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-Pravidlo posledných 30 sekúnd</a:t>
            </a:r>
            <a:r>
              <a:rPr lang="sk-SK" sz="2000" dirty="0" smtClean="0"/>
              <a:t> sa uplatní na konci riadneho hracieho času a na konci prvého a druhého predĺženia.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Pravidlá 8:5,8:6,8:10c,d sú upravené nasledovne:</a:t>
            </a:r>
          </a:p>
          <a:p>
            <a:r>
              <a:rPr lang="sk-SK" sz="2000" dirty="0" smtClean="0"/>
              <a:t>1.Slovné spojenie ,,posledná minúta </a:t>
            </a:r>
            <a:r>
              <a:rPr lang="sk-SK" sz="2000" dirty="0" err="1" smtClean="0"/>
              <a:t>stretnutia‘‘bude</a:t>
            </a:r>
            <a:r>
              <a:rPr lang="sk-SK" sz="2000" dirty="0" smtClean="0"/>
              <a:t> nahradené slovným spojením ,,30 sekúnd stretnutia‘‘</a:t>
            </a:r>
          </a:p>
          <a:p>
            <a:r>
              <a:rPr lang="sk-SK" sz="2000" dirty="0" smtClean="0"/>
              <a:t>2.Faul podľa Pravidla 8:10c (lopta mimo hry) bude potrestaný diskvalifikáciou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bez správy a musí byť nariadený 7m hod pre súpera.</a:t>
            </a:r>
          </a:p>
          <a:p>
            <a:r>
              <a:rPr lang="sk-SK" sz="2000" dirty="0" smtClean="0"/>
              <a:t>3.Faul podľa Pravidla 8:10d (lopta v hre) a 8:5 bude potrestaný diskvalifikáciou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bez správy a musí byť nariadený 7m hod pre súpera.</a:t>
            </a:r>
          </a:p>
          <a:p>
            <a:r>
              <a:rPr lang="sk-SK" sz="2000" dirty="0" smtClean="0"/>
              <a:t>4.Faul podľa Pravidla 8:10d (lopta v hre)a 8:6 bude potrestaný diskvalifikáciou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so správou  a musí byť nariadený 7m hod pre súpera.</a:t>
            </a:r>
          </a:p>
          <a:p>
            <a:endParaRPr lang="sk-SK" sz="2000" dirty="0" smtClean="0">
              <a:solidFill>
                <a:srgbClr val="FF0000"/>
              </a:solidFill>
            </a:endParaRPr>
          </a:p>
          <a:p>
            <a:endParaRPr lang="sk-SK" sz="20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756160" cy="964704"/>
          </a:xfrm>
        </p:spPr>
        <p:txBody>
          <a:bodyPr/>
          <a:lstStyle/>
          <a:p>
            <a:r>
              <a:rPr lang="sk-SK" dirty="0" smtClean="0"/>
              <a:t>4.Posledná minúta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300039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5.V prípadoch 3) a 4) sa uplatní nasledovné :</a:t>
            </a:r>
          </a:p>
          <a:p>
            <a:r>
              <a:rPr lang="sk-SK" sz="2800" dirty="0" smtClean="0"/>
              <a:t>5.1 Útočník prihráva </a:t>
            </a:r>
            <a:r>
              <a:rPr lang="sk-SK" sz="2800" dirty="0" err="1" smtClean="0"/>
              <a:t>loptu,jeho</a:t>
            </a:r>
            <a:r>
              <a:rPr lang="sk-SK" sz="2800" dirty="0" smtClean="0"/>
              <a:t> spoluhráčovi je znemožnené dosiahnuť gól:7m hod</a:t>
            </a:r>
          </a:p>
          <a:p>
            <a:r>
              <a:rPr lang="sk-SK" sz="2800" dirty="0" smtClean="0"/>
              <a:t>5.2 Útočník prihráva </a:t>
            </a:r>
            <a:r>
              <a:rPr lang="sk-SK" sz="2800" dirty="0" err="1" smtClean="0"/>
              <a:t>loptu,jeho</a:t>
            </a:r>
            <a:r>
              <a:rPr lang="sk-SK" sz="2800" dirty="0" smtClean="0"/>
              <a:t> spoluhráč dosiahne </a:t>
            </a:r>
            <a:r>
              <a:rPr lang="sk-SK" sz="2800" dirty="0" err="1" smtClean="0"/>
              <a:t>gól:žiadny</a:t>
            </a:r>
            <a:r>
              <a:rPr lang="sk-SK" sz="2800" dirty="0" smtClean="0"/>
              <a:t> 7m hod</a:t>
            </a:r>
            <a:endParaRPr lang="sk-SK" sz="2800" dirty="0"/>
          </a:p>
        </p:txBody>
      </p:sp>
      <p:pic>
        <p:nvPicPr>
          <p:cNvPr id="4" name="Picture 8" descr="http://www.ihf.info/UI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1006911" cy="1000108"/>
          </a:xfrm>
          <a:prstGeom prst="rect">
            <a:avLst/>
          </a:prstGeom>
          <a:noFill/>
        </p:spPr>
      </p:pic>
      <p:pic>
        <p:nvPicPr>
          <p:cNvPr id="5" name="Picture 6" descr="http://www.ihf.info/portals/0/school/school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86190"/>
            <a:ext cx="2714644" cy="271464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3554" name="Picture 2" descr="Výsledok vyh&amp;lcaron;adávania obrázkov pre dopyt poslednych 30 sek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35769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985</Words>
  <Application>Microsoft Office PowerPoint</Application>
  <PresentationFormat>Prezentácia na obrazovke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Tok</vt:lpstr>
      <vt:lpstr>NOVÉ PRAVIDLÁ IHF 2016</vt:lpstr>
      <vt:lpstr>OBSAH</vt:lpstr>
      <vt:lpstr>1.BRANKÁR AKO HRÁč</vt:lpstr>
      <vt:lpstr>2.ZRANENÝ HRÁč</vt:lpstr>
      <vt:lpstr>2.ZRANENÝ HRÁč</vt:lpstr>
      <vt:lpstr>3.Pasívna hra</vt:lpstr>
      <vt:lpstr>3.Pasívna hra</vt:lpstr>
      <vt:lpstr>4.Posledná minúta</vt:lpstr>
      <vt:lpstr>4.Posledná minúta</vt:lpstr>
      <vt:lpstr>MODRÁ KARTA</vt:lpstr>
      <vt:lpstr>MODRÁ KARTA</vt:lpstr>
      <vt:lpstr>Informácie</vt:lpstr>
      <vt:lpstr>Informácie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PRAVIDLÁ IHF 2016</dc:title>
  <dc:creator>milan chudoba</dc:creator>
  <cp:lastModifiedBy>Milan</cp:lastModifiedBy>
  <cp:revision>33</cp:revision>
  <dcterms:created xsi:type="dcterms:W3CDTF">2016-08-08T08:56:35Z</dcterms:created>
  <dcterms:modified xsi:type="dcterms:W3CDTF">2016-09-09T10:22:43Z</dcterms:modified>
</cp:coreProperties>
</file>